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1" r:id="rId1"/>
  </p:sldMasterIdLst>
  <p:sldIdLst>
    <p:sldId id="256" r:id="rId2"/>
    <p:sldId id="268" r:id="rId3"/>
    <p:sldId id="273" r:id="rId4"/>
    <p:sldId id="267" r:id="rId5"/>
    <p:sldId id="283" r:id="rId6"/>
    <p:sldId id="280" r:id="rId7"/>
    <p:sldId id="282" r:id="rId8"/>
    <p:sldId id="277" r:id="rId9"/>
    <p:sldId id="288" r:id="rId10"/>
    <p:sldId id="270" r:id="rId11"/>
    <p:sldId id="285" r:id="rId12"/>
    <p:sldId id="287" r:id="rId13"/>
    <p:sldId id="286" r:id="rId14"/>
    <p:sldId id="289" r:id="rId15"/>
    <p:sldId id="284" r:id="rId16"/>
    <p:sldId id="271" r:id="rId17"/>
    <p:sldId id="278" r:id="rId18"/>
    <p:sldId id="290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8282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64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5983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63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6501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2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56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97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662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974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3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396CDB0-5CAF-40A2-951C-C51CFB5C224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AB57387-3775-48C9-AB11-F98086CE1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43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1" y="758952"/>
            <a:ext cx="9570251" cy="4041648"/>
          </a:xfrm>
        </p:spPr>
        <p:txBody>
          <a:bodyPr>
            <a:normAutofit/>
          </a:bodyPr>
          <a:lstStyle/>
          <a:p>
            <a:r>
              <a:rPr lang="en-GB" sz="6600" b="1" dirty="0"/>
              <a:t>Residential Conveyancing for Support Staff Webinar 12</a:t>
            </a:r>
            <a:endParaRPr lang="en-GB" sz="66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Avoiding Claims</a:t>
            </a:r>
          </a:p>
          <a:p>
            <a:pPr algn="ctr"/>
            <a:r>
              <a:rPr lang="en-GB"/>
              <a:t>25.4.22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66" y="650296"/>
            <a:ext cx="2059954" cy="205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99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Documents and method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4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Dealing with TA forms</a:t>
            </a:r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400" dirty="0"/>
              <a:t>The purpose of TA forms and usual enquiries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The potential for misrepresentation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Section 2 Fraud Act 2006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78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Inspection and survey</a:t>
            </a:r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864608" cy="4743450"/>
          </a:xfrm>
        </p:spPr>
        <p:txBody>
          <a:bodyPr>
            <a:normAutofit/>
          </a:bodyPr>
          <a:lstStyle/>
          <a:p>
            <a:pPr lvl="0"/>
            <a:r>
              <a:rPr lang="en-GB" sz="2400" dirty="0"/>
              <a:t>Lender Requirements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When should the client </a:t>
            </a:r>
            <a:br>
              <a:rPr lang="en-GB" sz="2400" dirty="0"/>
            </a:br>
            <a:r>
              <a:rPr lang="en-GB" sz="2400" dirty="0"/>
              <a:t>be told to inspect?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Why?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What about surveys?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  <p:pic>
        <p:nvPicPr>
          <p:cNvPr id="7" name="No titl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713" y="2004647"/>
            <a:ext cx="6186799" cy="34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Searches</a:t>
            </a:r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400" dirty="0"/>
              <a:t>No such thing as usual searches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Adverse entries need to be investigated 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Explain the limitation of searches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Do not rely on searches generated by the developer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85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u="sng" dirty="0"/>
              <a:t>SDLT</a:t>
            </a:r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>
              <a:buClr>
                <a:srgbClr val="92278F"/>
              </a:buClr>
            </a:pPr>
            <a:r>
              <a:rPr lang="en-GB" sz="2400" dirty="0">
                <a:solidFill>
                  <a:prstClr val="black"/>
                </a:solidFill>
              </a:rPr>
              <a:t>Current Rates </a:t>
            </a:r>
          </a:p>
          <a:p>
            <a:pPr lvl="0">
              <a:buClr>
                <a:srgbClr val="92278F"/>
              </a:buClr>
            </a:pPr>
            <a:endParaRPr lang="en-GB" sz="2400" dirty="0">
              <a:solidFill>
                <a:prstClr val="black"/>
              </a:solidFill>
            </a:endParaRPr>
          </a:p>
          <a:p>
            <a:pPr lvl="0">
              <a:buClr>
                <a:srgbClr val="92278F"/>
              </a:buClr>
            </a:pPr>
            <a:r>
              <a:rPr lang="en-GB" sz="2400" dirty="0">
                <a:solidFill>
                  <a:prstClr val="black"/>
                </a:solidFill>
              </a:rPr>
              <a:t>Surcharges </a:t>
            </a:r>
          </a:p>
          <a:p>
            <a:pPr lvl="0">
              <a:buClr>
                <a:srgbClr val="92278F"/>
              </a:buClr>
            </a:pPr>
            <a:endParaRPr lang="en-GB" sz="2400" dirty="0">
              <a:solidFill>
                <a:prstClr val="black"/>
              </a:solidFill>
            </a:endParaRPr>
          </a:p>
          <a:p>
            <a:pPr lvl="0">
              <a:buClr>
                <a:srgbClr val="92278F"/>
              </a:buClr>
            </a:pPr>
            <a:r>
              <a:rPr lang="en-GB" sz="2400" dirty="0">
                <a:solidFill>
                  <a:prstClr val="black"/>
                </a:solidFill>
              </a:rPr>
              <a:t>Issues to watch out for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936" r="44213"/>
          <a:stretch/>
        </p:blipFill>
        <p:spPr>
          <a:xfrm>
            <a:off x="0" y="0"/>
            <a:ext cx="4747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10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51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06772"/>
            <a:ext cx="9692640" cy="4288304"/>
          </a:xfrm>
        </p:spPr>
        <p:txBody>
          <a:bodyPr numCol="1">
            <a:normAutofit/>
          </a:bodyPr>
          <a:lstStyle/>
          <a:p>
            <a:r>
              <a:rPr lang="en-GB" sz="2400" dirty="0"/>
              <a:t>Clients: identification, expectation, and communication</a:t>
            </a:r>
          </a:p>
          <a:p>
            <a:endParaRPr lang="en-GB" sz="2400" dirty="0"/>
          </a:p>
          <a:p>
            <a:r>
              <a:rPr lang="en-GB" sz="2400" dirty="0"/>
              <a:t>Deadlines and timing</a:t>
            </a:r>
          </a:p>
          <a:p>
            <a:endParaRPr lang="en-GB" sz="2400" dirty="0"/>
          </a:p>
          <a:p>
            <a:r>
              <a:rPr lang="en-GB" sz="2400" dirty="0"/>
              <a:t>Inspection and survey </a:t>
            </a:r>
          </a:p>
          <a:p>
            <a:endParaRPr lang="en-GB" sz="2400" dirty="0"/>
          </a:p>
          <a:p>
            <a:r>
              <a:rPr lang="en-GB" sz="2400" dirty="0"/>
              <a:t>Searches and SDLT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1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solidFill>
                  <a:schemeClr val="tx1"/>
                </a:solidFill>
              </a:rPr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855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3200" dirty="0"/>
              <a:t>Do you have any questions?</a:t>
            </a:r>
          </a:p>
          <a:p>
            <a:r>
              <a:rPr lang="en-GB" sz="2400" dirty="0"/>
              <a:t>Email: iqlegaltraining@gmail.com</a:t>
            </a:r>
          </a:p>
          <a:p>
            <a:endParaRPr lang="en-GB" sz="2400" dirty="0"/>
          </a:p>
          <a:p>
            <a:r>
              <a:rPr lang="en-GB" sz="2400" dirty="0"/>
              <a:t>Website: iqlegaltraining.com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Twitter: @</a:t>
            </a:r>
            <a:r>
              <a:rPr lang="en-GB" sz="2400" dirty="0" err="1"/>
              <a:t>iqlegaltraining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Facebook: www.facebook.com/IQLegalTraining</a:t>
            </a:r>
          </a:p>
          <a:p>
            <a:endParaRPr lang="en-GB" sz="2400" dirty="0"/>
          </a:p>
          <a:p>
            <a:r>
              <a:rPr lang="en-GB" sz="2400" dirty="0"/>
              <a:t>LinkedIn: IQ Legal Training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8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Upcoming/Available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4F1A68"/>
              </a:buClr>
            </a:pPr>
            <a:r>
              <a:rPr lang="en-GB" sz="2200" dirty="0">
                <a:solidFill>
                  <a:srgbClr val="020A00"/>
                </a:solidFill>
              </a:rPr>
              <a:t>Residential Conveyancing Webinar Bundle – </a:t>
            </a:r>
            <a:r>
              <a:rPr lang="en-GB" sz="2200" b="1" dirty="0">
                <a:solidFill>
                  <a:srgbClr val="020A00"/>
                </a:solidFill>
              </a:rPr>
              <a:t>13</a:t>
            </a:r>
            <a:r>
              <a:rPr lang="en-GB" sz="2200" b="1" baseline="30000" dirty="0">
                <a:solidFill>
                  <a:srgbClr val="020A00"/>
                </a:solidFill>
              </a:rPr>
              <a:t>th</a:t>
            </a:r>
            <a:r>
              <a:rPr lang="en-GB" sz="2200" b="1" dirty="0">
                <a:solidFill>
                  <a:srgbClr val="020A00"/>
                </a:solidFill>
              </a:rPr>
              <a:t> MAY 2021</a:t>
            </a:r>
          </a:p>
          <a:p>
            <a:pPr marL="0" indent="0">
              <a:buClr>
                <a:srgbClr val="4F1A68"/>
              </a:buClr>
              <a:buNone/>
            </a:pPr>
            <a:endParaRPr lang="en-GB" sz="2200" dirty="0">
              <a:solidFill>
                <a:srgbClr val="020A00"/>
              </a:solidFill>
            </a:endParaRPr>
          </a:p>
          <a:p>
            <a:pPr lvl="0">
              <a:buClr>
                <a:srgbClr val="4F1A68"/>
              </a:buClr>
            </a:pPr>
            <a:r>
              <a:rPr lang="en-GB" sz="2200" dirty="0">
                <a:solidFill>
                  <a:srgbClr val="020A00"/>
                </a:solidFill>
              </a:rPr>
              <a:t>Land Registration 50 Traps – </a:t>
            </a:r>
            <a:r>
              <a:rPr lang="en-GB" sz="2200" b="1" dirty="0">
                <a:solidFill>
                  <a:srgbClr val="020A00"/>
                </a:solidFill>
              </a:rPr>
              <a:t>13</a:t>
            </a:r>
            <a:r>
              <a:rPr lang="en-GB" sz="2200" b="1" baseline="30000" dirty="0">
                <a:solidFill>
                  <a:srgbClr val="020A00"/>
                </a:solidFill>
              </a:rPr>
              <a:t>th</a:t>
            </a:r>
            <a:r>
              <a:rPr lang="en-GB" sz="2200" b="1" dirty="0">
                <a:solidFill>
                  <a:srgbClr val="020A00"/>
                </a:solidFill>
              </a:rPr>
              <a:t> MAY 2021</a:t>
            </a:r>
            <a:endParaRPr lang="en-GB" sz="2200" dirty="0">
              <a:solidFill>
                <a:srgbClr val="020A00"/>
              </a:solidFill>
            </a:endParaRPr>
          </a:p>
          <a:p>
            <a:pPr marL="0" lvl="0" indent="0">
              <a:buClr>
                <a:srgbClr val="4F1A68"/>
              </a:buClr>
              <a:buNone/>
            </a:pPr>
            <a:endParaRPr lang="en-GB" sz="2200" dirty="0">
              <a:solidFill>
                <a:srgbClr val="020A00"/>
              </a:solidFill>
            </a:endParaRPr>
          </a:p>
          <a:p>
            <a:pPr lvl="0">
              <a:buClr>
                <a:srgbClr val="4F1A68"/>
              </a:buClr>
            </a:pPr>
            <a:r>
              <a:rPr lang="en-GB" sz="2200" dirty="0">
                <a:solidFill>
                  <a:srgbClr val="020A00"/>
                </a:solidFill>
              </a:rPr>
              <a:t>Easements and Covenants – what do conveyancers need to know? – </a:t>
            </a:r>
            <a:r>
              <a:rPr lang="en-GB" sz="2200" b="1" dirty="0">
                <a:solidFill>
                  <a:srgbClr val="020A00"/>
                </a:solidFill>
              </a:rPr>
              <a:t>27</a:t>
            </a:r>
            <a:r>
              <a:rPr lang="en-GB" sz="2200" b="1" baseline="30000" dirty="0">
                <a:solidFill>
                  <a:srgbClr val="020A00"/>
                </a:solidFill>
              </a:rPr>
              <a:t>th</a:t>
            </a:r>
            <a:r>
              <a:rPr lang="en-GB" sz="2200" b="1" dirty="0">
                <a:solidFill>
                  <a:srgbClr val="020A00"/>
                </a:solidFill>
              </a:rPr>
              <a:t> MAY 2021</a:t>
            </a:r>
            <a:endParaRPr lang="en-GB" sz="2200" dirty="0">
              <a:solidFill>
                <a:srgbClr val="020A00"/>
              </a:solidFill>
            </a:endParaRPr>
          </a:p>
          <a:p>
            <a:pPr marL="0" lvl="0" indent="0">
              <a:buClr>
                <a:srgbClr val="4F1A68"/>
              </a:buClr>
              <a:buNone/>
            </a:pPr>
            <a:endParaRPr lang="en-GB" sz="2200" dirty="0">
              <a:solidFill>
                <a:srgbClr val="020A00"/>
              </a:solidFill>
            </a:endParaRPr>
          </a:p>
          <a:p>
            <a:pPr lvl="0">
              <a:buClr>
                <a:srgbClr val="4F1A68"/>
              </a:buClr>
            </a:pPr>
            <a:r>
              <a:rPr lang="en-GB" sz="2200" dirty="0">
                <a:solidFill>
                  <a:srgbClr val="020A00"/>
                </a:solidFill>
              </a:rPr>
              <a:t>Residential Conveyancing Update – </a:t>
            </a:r>
            <a:r>
              <a:rPr lang="en-GB" sz="2200" b="1" dirty="0">
                <a:solidFill>
                  <a:srgbClr val="020A00"/>
                </a:solidFill>
              </a:rPr>
              <a:t>5</a:t>
            </a:r>
            <a:r>
              <a:rPr lang="en-GB" sz="2200" b="1" baseline="30000" dirty="0">
                <a:solidFill>
                  <a:srgbClr val="020A00"/>
                </a:solidFill>
              </a:rPr>
              <a:t>th</a:t>
            </a:r>
            <a:r>
              <a:rPr lang="en-GB" sz="2200" b="1" dirty="0">
                <a:solidFill>
                  <a:srgbClr val="020A00"/>
                </a:solidFill>
              </a:rPr>
              <a:t> JULY 2021</a:t>
            </a:r>
            <a:endParaRPr lang="en-GB" sz="2200" dirty="0">
              <a:solidFill>
                <a:srgbClr val="020A00"/>
              </a:solidFill>
            </a:endParaRPr>
          </a:p>
          <a:p>
            <a:pPr marL="0" lvl="0" indent="0">
              <a:buClr>
                <a:srgbClr val="4F1A68"/>
              </a:buClr>
              <a:buNone/>
            </a:pPr>
            <a:endParaRPr lang="en-GB" sz="2200" dirty="0">
              <a:solidFill>
                <a:srgbClr val="020A00"/>
              </a:solidFill>
            </a:endParaRPr>
          </a:p>
          <a:p>
            <a:pPr lvl="0">
              <a:buClr>
                <a:srgbClr val="4F1A68"/>
              </a:buClr>
            </a:pPr>
            <a:r>
              <a:rPr lang="en-GB" sz="2200" dirty="0">
                <a:solidFill>
                  <a:srgbClr val="020A00"/>
                </a:solidFill>
              </a:rPr>
              <a:t>Residential Leasehold Conveyancing Update – </a:t>
            </a:r>
            <a:r>
              <a:rPr lang="en-GB" sz="2200" b="1" dirty="0">
                <a:solidFill>
                  <a:srgbClr val="020A00"/>
                </a:solidFill>
              </a:rPr>
              <a:t>7</a:t>
            </a:r>
            <a:r>
              <a:rPr lang="en-GB" sz="2200" b="1" baseline="30000" dirty="0">
                <a:solidFill>
                  <a:srgbClr val="020A00"/>
                </a:solidFill>
              </a:rPr>
              <a:t>th</a:t>
            </a:r>
            <a:r>
              <a:rPr lang="en-GB" sz="2200" b="1" dirty="0">
                <a:solidFill>
                  <a:srgbClr val="020A00"/>
                </a:solidFill>
              </a:rPr>
              <a:t> JULY 2021</a:t>
            </a:r>
            <a:endParaRPr lang="en-GB" sz="2200" dirty="0">
              <a:solidFill>
                <a:srgbClr val="020A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87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5831" y="1558565"/>
            <a:ext cx="3343916" cy="1901825"/>
          </a:xfrm>
        </p:spPr>
        <p:txBody>
          <a:bodyPr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Thank you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1670" y="3130452"/>
            <a:ext cx="3932237" cy="2758748"/>
          </a:xfrm>
        </p:spPr>
        <p:txBody>
          <a:bodyPr>
            <a:norm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T: 0747 112 5651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E: info@iqlegaltraining.com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94" y="445273"/>
            <a:ext cx="4128407" cy="41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9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Clients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7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Problems with clients and setting realistic expectations</a:t>
            </a:r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2444259"/>
            <a:ext cx="4480560" cy="4351337"/>
          </a:xfrm>
        </p:spPr>
        <p:txBody>
          <a:bodyPr>
            <a:normAutofit/>
          </a:bodyPr>
          <a:lstStyle/>
          <a:p>
            <a:pPr lvl="0"/>
            <a:r>
              <a:rPr lang="en-GB" sz="2400" dirty="0"/>
              <a:t>Stressed Clients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Communication 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Delays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Lack of knowledge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1828801"/>
            <a:ext cx="9345168" cy="5802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/>
              <a:t>Who is the client? What do they expect?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7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Good habits</a:t>
            </a:r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400" dirty="0"/>
              <a:t>Do what you say you are going to do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Follow up on outstanding issues 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Be clear and ensure the client understands 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Keep records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Informed consent and duty to explain</a:t>
            </a:r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864608" cy="4743450"/>
          </a:xfrm>
        </p:spPr>
        <p:txBody>
          <a:bodyPr>
            <a:normAutofit/>
          </a:bodyPr>
          <a:lstStyle/>
          <a:p>
            <a:pPr lvl="0"/>
            <a:r>
              <a:rPr lang="en-GB" sz="2400" dirty="0"/>
              <a:t>Does the client understand?  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How do we know?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How do we provide information?</a:t>
            </a:r>
          </a:p>
          <a:p>
            <a:pPr lvl="0"/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610100"/>
          </a:xfrm>
        </p:spPr>
        <p:txBody>
          <a:bodyPr>
            <a:normAutofit/>
          </a:bodyPr>
          <a:lstStyle/>
          <a:p>
            <a:r>
              <a:rPr lang="en-GB" sz="2400" dirty="0"/>
              <a:t>What should you explain?</a:t>
            </a:r>
          </a:p>
          <a:p>
            <a:endParaRPr lang="en-GB" sz="2400" dirty="0"/>
          </a:p>
          <a:p>
            <a:r>
              <a:rPr lang="en-GB" sz="2400" dirty="0"/>
              <a:t>Dealing with documentation</a:t>
            </a:r>
          </a:p>
          <a:p>
            <a:endParaRPr lang="en-GB" sz="2400" dirty="0"/>
          </a:p>
          <a:p>
            <a:r>
              <a:rPr lang="en-GB" sz="2400" dirty="0"/>
              <a:t>Explaining searches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2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u="sng" dirty="0"/>
              <a:t>Deadlines and timing</a:t>
            </a:r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>
              <a:buClr>
                <a:srgbClr val="92278F"/>
              </a:buClr>
            </a:pPr>
            <a:r>
              <a:rPr lang="en-GB" sz="2400" dirty="0">
                <a:solidFill>
                  <a:prstClr val="black"/>
                </a:solidFill>
              </a:rPr>
              <a:t>Exchange</a:t>
            </a:r>
          </a:p>
          <a:p>
            <a:pPr lvl="0">
              <a:buClr>
                <a:srgbClr val="92278F"/>
              </a:buClr>
            </a:pPr>
            <a:endParaRPr lang="en-GB" sz="2400" dirty="0">
              <a:solidFill>
                <a:prstClr val="black"/>
              </a:solidFill>
            </a:endParaRPr>
          </a:p>
          <a:p>
            <a:pPr lvl="0">
              <a:buClr>
                <a:srgbClr val="92278F"/>
              </a:buClr>
            </a:pPr>
            <a:r>
              <a:rPr lang="en-GB" sz="2400" dirty="0">
                <a:solidFill>
                  <a:prstClr val="black"/>
                </a:solidFill>
              </a:rPr>
              <a:t>Search results</a:t>
            </a:r>
          </a:p>
          <a:p>
            <a:pPr lvl="0">
              <a:buClr>
                <a:srgbClr val="92278F"/>
              </a:buClr>
            </a:pPr>
            <a:endParaRPr lang="en-GB" sz="2400" dirty="0">
              <a:solidFill>
                <a:prstClr val="black"/>
              </a:solidFill>
            </a:endParaRPr>
          </a:p>
          <a:p>
            <a:pPr lvl="0">
              <a:buClr>
                <a:srgbClr val="92278F"/>
              </a:buClr>
            </a:pPr>
            <a:r>
              <a:rPr lang="en-GB" sz="2400" dirty="0">
                <a:solidFill>
                  <a:prstClr val="black"/>
                </a:solidFill>
              </a:rPr>
              <a:t>Completion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198" r="27462"/>
          <a:stretch/>
        </p:blipFill>
        <p:spPr>
          <a:xfrm>
            <a:off x="0" y="0"/>
            <a:ext cx="4677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08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Client awareness</a:t>
            </a:r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400" dirty="0"/>
              <a:t>What is the client buying?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What is the objective?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What does the client need to know?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Is our communication meaningful?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68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8499"/>
          <a:stretch/>
        </p:blipFill>
        <p:spPr>
          <a:xfrm>
            <a:off x="-21748" y="-24714"/>
            <a:ext cx="11344656" cy="6917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02" y="1"/>
            <a:ext cx="9654092" cy="5434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solidFill>
                  <a:schemeClr val="bg1"/>
                </a:solidFill>
              </a:rPr>
              <a:t>Co-ownership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672584" cy="4351337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GB" sz="2600" dirty="0">
                <a:solidFill>
                  <a:schemeClr val="bg1"/>
                </a:solidFill>
              </a:rPr>
              <a:t>Questionnaires</a:t>
            </a:r>
          </a:p>
          <a:p>
            <a:pPr>
              <a:buClr>
                <a:schemeClr val="bg1"/>
              </a:buClr>
            </a:pPr>
            <a:endParaRPr lang="en-GB" sz="26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sz="2600" dirty="0">
                <a:solidFill>
                  <a:schemeClr val="bg1"/>
                </a:solidFill>
              </a:rPr>
              <a:t>Assume nothing</a:t>
            </a:r>
          </a:p>
          <a:p>
            <a:pPr>
              <a:buClr>
                <a:schemeClr val="bg1"/>
              </a:buClr>
            </a:pPr>
            <a:endParaRPr lang="en-GB" sz="26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sz="2600" dirty="0">
                <a:solidFill>
                  <a:schemeClr val="bg1"/>
                </a:solidFill>
              </a:rPr>
              <a:t>Take instructions 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733" y="1828800"/>
            <a:ext cx="4480560" cy="4351337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GB" sz="2600" dirty="0">
                <a:solidFill>
                  <a:schemeClr val="bg1"/>
                </a:solidFill>
              </a:rPr>
              <a:t>Give advice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46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Client identification</a:t>
            </a:r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864608" cy="4743450"/>
          </a:xfrm>
        </p:spPr>
        <p:txBody>
          <a:bodyPr>
            <a:normAutofit/>
          </a:bodyPr>
          <a:lstStyle/>
          <a:p>
            <a:pPr lvl="0"/>
            <a:r>
              <a:rPr lang="en-GB" sz="2400" dirty="0"/>
              <a:t>The perfect storm 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Identify the client 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Identify beneficial owners 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Identify client objective or purpose of client’s business relationship</a:t>
            </a:r>
            <a:endParaRPr lang="en-GB" dirty="0"/>
          </a:p>
          <a:p>
            <a:pPr lvl="0"/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610100"/>
          </a:xfrm>
        </p:spPr>
        <p:txBody>
          <a:bodyPr>
            <a:normAutofit/>
          </a:bodyPr>
          <a:lstStyle/>
          <a:p>
            <a:r>
              <a:rPr lang="en-GB" sz="2400" dirty="0"/>
              <a:t>Monitor the relationship </a:t>
            </a:r>
          </a:p>
          <a:p>
            <a:endParaRPr lang="en-GB" sz="2400" dirty="0"/>
          </a:p>
          <a:p>
            <a:r>
              <a:rPr lang="en-GB" sz="2400" dirty="0"/>
              <a:t>Warning signs </a:t>
            </a:r>
          </a:p>
          <a:p>
            <a:endParaRPr lang="en-GB" sz="2400" dirty="0"/>
          </a:p>
          <a:p>
            <a:r>
              <a:rPr lang="en-GB" sz="2400" dirty="0"/>
              <a:t>Know your client </a:t>
            </a:r>
          </a:p>
          <a:p>
            <a:endParaRPr lang="en-GB" sz="2400" dirty="0"/>
          </a:p>
          <a:p>
            <a:r>
              <a:rPr lang="en-GB" sz="2400" dirty="0"/>
              <a:t>Understand the transaction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8" y="5964194"/>
            <a:ext cx="869092" cy="8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4582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Custom 1">
      <a:dk1>
        <a:srgbClr val="020A00"/>
      </a:dk1>
      <a:lt1>
        <a:sysClr val="window" lastClr="FFFFFF"/>
      </a:lt1>
      <a:dk2>
        <a:srgbClr val="020A00"/>
      </a:dk2>
      <a:lt2>
        <a:srgbClr val="F2F2F2"/>
      </a:lt2>
      <a:accent1>
        <a:srgbClr val="4F1A68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634</TotalTime>
  <Words>367</Words>
  <Application>Microsoft Office PowerPoint</Application>
  <PresentationFormat>Widescreen</PresentationFormat>
  <Paragraphs>131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 2</vt:lpstr>
      <vt:lpstr>View</vt:lpstr>
      <vt:lpstr>Residential Conveyancing for Support Staff Webinar 12</vt:lpstr>
      <vt:lpstr>Clients</vt:lpstr>
      <vt:lpstr>Problems with clients and setting realistic expectations</vt:lpstr>
      <vt:lpstr>Good habits</vt:lpstr>
      <vt:lpstr>Informed consent and duty to explain</vt:lpstr>
      <vt:lpstr>Deadlines and timing</vt:lpstr>
      <vt:lpstr>Client awareness</vt:lpstr>
      <vt:lpstr>Co-ownership</vt:lpstr>
      <vt:lpstr>Client identification</vt:lpstr>
      <vt:lpstr>Documents and method</vt:lpstr>
      <vt:lpstr>Dealing with TA forms</vt:lpstr>
      <vt:lpstr>Inspection and survey</vt:lpstr>
      <vt:lpstr>Searches</vt:lpstr>
      <vt:lpstr>SDLT</vt:lpstr>
      <vt:lpstr>Summary</vt:lpstr>
      <vt:lpstr>Conclusions</vt:lpstr>
      <vt:lpstr>Learn more</vt:lpstr>
      <vt:lpstr>Upcoming/Available content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Wooding</dc:creator>
  <cp:lastModifiedBy>clair peel</cp:lastModifiedBy>
  <cp:revision>48</cp:revision>
  <dcterms:created xsi:type="dcterms:W3CDTF">2021-01-22T00:20:39Z</dcterms:created>
  <dcterms:modified xsi:type="dcterms:W3CDTF">2022-04-25T10:34:06Z</dcterms:modified>
</cp:coreProperties>
</file>